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76" r:id="rId4"/>
    <p:sldId id="283" r:id="rId5"/>
    <p:sldId id="262" r:id="rId6"/>
    <p:sldId id="279" r:id="rId7"/>
    <p:sldId id="280" r:id="rId8"/>
    <p:sldId id="286" r:id="rId9"/>
    <p:sldId id="272" r:id="rId10"/>
    <p:sldId id="28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00B0F0"/>
    <a:srgbClr val="EF3078"/>
    <a:srgbClr val="EE95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7F95D-8CD9-4AD2-899A-BFF7888A82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843B36-BE49-4A2F-B06A-A0058D62B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51764-11EC-4CA3-A225-7FDA8C4AD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98867-E80E-459A-BBA5-7D3CE18B6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E8097-BDA6-4ABD-8004-EE03E4E2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138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8A2CB-93D8-4EB3-9D47-1593A8F77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4C772-46EF-431D-B400-8BC67417B9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6A5E3-72CA-4DEE-9ECF-E2FE15D5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58B60-6B5F-4CE7-A880-BC89558D8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A79FA-2EED-426D-BF0F-673162AD5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0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DE58CB-86CB-4D80-B31F-983FE16A1F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8F2A04-3118-45D6-8FDE-37A3E3323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D34F8-0B1B-499D-B5FF-6B403B74C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95B8F-0811-416D-AA9C-B0C8869CA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2F8C9-F886-4511-BC5F-25E01CB41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1063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3E845-DA31-44B1-B0BF-B4BC5879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5AD3A-0A77-4487-A369-5ADCACE795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64CDA-F36C-4972-AD98-4C0D0E188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2B3E0-D5B6-4FC3-8811-25C57FA84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20073-3DD6-4A2C-998A-690C7B411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280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49634-3FEE-402C-91B6-29ACD1391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04724-7D72-46C1-A7E5-3EF7F0E5E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48F22-A883-4B59-9536-2665FFC68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C4BCF-4811-4E18-BBA1-4C1E40EC2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C804D-DB87-4527-870A-86D1599E1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09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1650A-4C87-4FE6-8DDA-2EA60E0C1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17A66-D07C-4496-82FD-4B5EE0B5E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6F6D1-D372-4D55-9B8B-0A1AB800E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A37FE-675C-449D-B28B-B40392D11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E4C56-4629-4CE5-A19A-107249EAD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30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4A360-0C22-4E81-AB8C-94D470BC8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2BC63-8A02-4A5C-BC62-5B1FE39AA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FD6955-5235-4A26-AFE8-E9F96595E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BB6CB-CF60-4C0A-B439-1F5884244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EEDE52-F281-4794-A5D8-368163572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A4D076-2635-4F64-9A20-4037685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79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0B080-C534-4AA0-AB5F-8C5CB5D3C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87115-54B1-4559-A6AB-0FAF7D8D23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4DFAD-0C2D-46A2-B978-435F34008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3E03EF-6ADB-409D-AC36-DC730D49E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3BC703-ED54-48C4-AF36-00ACE8B4FC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B7CB46-5C36-4F9F-A89D-22D21F333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D0315A-3CF3-4F5F-A8D6-2E316D438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C6D4CA-54EF-45E1-ACE7-57D3B352F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520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B52B-1EC4-4F44-9281-340A304A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D3863-531B-4128-94C5-3D281D34E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EDB530-1F29-42B5-AAB0-DB94B8A09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693DF9-7921-4520-B1D6-0102D3476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032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BDB315-8686-4003-9C95-772D8159F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5CE90D-6197-48F2-B328-A945F9D98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60837-C868-44F5-8B11-E35FFF1B1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446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273A1-167A-4728-A3CF-EAECC77F0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8E229-E5AB-4CFB-AE25-521B032D2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3B5F0A-3C27-4EC1-B593-13B97721A4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D09E97-11E5-4BDD-97F3-74BF02C64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F6C5E-5B3D-4F18-A8F5-250BF2EC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127E6-95BC-4874-BE1B-041C2C015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33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533AB-6AE1-4807-BD1E-DD3D38D5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AB7F1-987C-4AD2-80B7-D2B316092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62798-11AB-4346-A79A-66D362BB5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AD234-23D5-4058-90D0-1674FB6E1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BB27C-BFE0-4329-8208-1CF296B7A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843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76277-BA18-44EF-9050-FCF3965DE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21F51-2797-421E-9571-FEF9CEBB73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656930-EAA2-4A07-AD3D-F1EC72028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F397A-D993-46D7-B5AB-1F93B28A6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3ED94-FBEE-41DC-B8F7-877C2BD06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B39ED1-1477-425A-A1D0-C017DFB8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40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B8262-1D32-42D0-8B17-9535E03D0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1627AF-74A1-4B9D-88DE-B5262F2B2F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008C1-16CC-4953-BB7A-DCD8E94C4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BEA89-C47C-4C27-8D7A-16A3C618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31AFE-EF0E-4551-AB46-6913E147B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145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C4EEA9-8F0E-4183-AA58-F72497CB39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7599E1-F8BA-4B9A-A408-37C475F0A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D3D16-091C-4C0D-8978-89B8FE680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4DC4D-6D74-44CA-8036-ECD1B9A3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AE35B-3D94-4B00-BFEF-2C6AF1996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9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D17DD-AF04-403B-B004-9D8F0998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84CAB-7FC4-4222-B06E-FB3B9CCCA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4ECAB-221D-4981-A068-5C5FFE4C6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72488-5E6E-4759-B8E4-205C241CD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6786A-4C57-4E1B-857A-060F46997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3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0FE72-3F14-48C3-B101-A7FABC23C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95797-0C69-4B94-A2F3-37586A983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752D0F-22D2-4124-B3AB-C915AF6F71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56BF28-7A54-4E8A-A0B0-ADF8F9896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E91A58-EAAB-41F8-851B-731D985E6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90F71-E132-429A-9A93-55627152C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918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9C8ED-EE92-488E-BCE1-35205A074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A9BB7-E17D-4078-B78B-90BF90FE5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69755-AF63-4329-B557-E84FEC1D8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2872E4-CE80-4524-AD81-1370AF5EB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A36504-4E34-402C-B57C-8F5DFC5D4B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359757-3A43-4D79-9E6A-A77D817FC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D31618-55AA-4F07-85B0-B63810A9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21BDE2-3C6A-43EC-BAF6-6CA044358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1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8EFF2-2C64-416D-A38D-BD7FE3F4C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83B003-B887-4B7F-AF94-5169FAAA3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5FB7A-7A4E-45BB-AE06-AEAFAC33D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F2523E-0EE6-4E04-9DDE-E27CD427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322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7CE0F8-7D4B-4D60-AFBE-C35A31FB1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DF9795-8BA2-40CF-807B-111794945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B66E5-8CE9-49D8-812F-80EA58C04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71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8AF3B-C40D-462C-A8A7-22F9D6490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20AB1-171C-4624-99DB-DE7792B25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8B1F15-6802-4BE9-A1DE-9129C163B8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9BEFF3-1D0E-4784-9C76-7EA9EE810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1653E0-C038-44D5-BB10-CBE5E6536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384F7-5475-4953-8736-484AF4467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50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08C01-94F7-4AE1-9731-23C26C477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3B2BB3-B464-4A7D-88FF-2D41E27071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D1F974-23E7-4732-AB30-3432D9103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CA7FF-BF42-4EE2-AD71-8DEAB350A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5023A3-1CAF-4C79-AAEC-042533578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495ACD-48DF-4536-8418-77C6B50DF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405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DC3DD-2495-4B23-AE6B-8AAECC7D0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76B4C-25B1-4ABA-A1B9-311F2D4DD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8C6CF-3130-4B97-AEE7-16874BDBEB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6CF20-093E-4BF4-A8F6-5060F5141C4A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6A576-FE45-4D97-9C65-E90FD9A8A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70BFB-7382-4440-A9BA-C7D4FC3395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DDA68-7C2B-4F0F-8186-0AE82A2A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123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6348F-DCC7-445A-86CD-CAF114ED7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63D2D-6528-4ECB-93E2-F9AC17330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77B8C-DF74-41CC-9A95-C42605CC02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4020B-43C3-442E-B62B-57AACD0E5EC7}" type="datetimeFigureOut">
              <a:rPr lang="en-US" smtClean="0"/>
              <a:t>16-Aug-18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92B7A-35CA-4094-980A-2DF788FCA0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9AC30-04EE-4306-9C68-46E460C68C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92E21-23DF-4FAD-8B98-DE368A03CE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4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F523-A16C-44EB-BD9D-0C6737C10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2710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Use of Intelligent Solar Panels to Facilitate Carbon Trading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BA0B35-815F-4663-BC56-A6DBCAD28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01572"/>
            <a:ext cx="9144000" cy="1655762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Gichira Alvin Kaburu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P15/1553/2015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8EFB0D-546E-493B-A279-A544153A7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814" y="601853"/>
            <a:ext cx="1744372" cy="19105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32F5BF-3043-44D4-B9BD-FFC9531DE55D}"/>
              </a:ext>
            </a:extLst>
          </p:cNvPr>
          <p:cNvSpPr/>
          <p:nvPr/>
        </p:nvSpPr>
        <p:spPr>
          <a:xfrm>
            <a:off x="0" y="0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A14A95-E55C-4EF9-ADEA-43FBEAA11F70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892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FF7C59-277A-4980-B88B-643465B6C5A2}"/>
              </a:ext>
            </a:extLst>
          </p:cNvPr>
          <p:cNvSpPr txBox="1">
            <a:spLocks/>
          </p:cNvSpPr>
          <p:nvPr/>
        </p:nvSpPr>
        <p:spPr>
          <a:xfrm>
            <a:off x="-1" y="2934359"/>
            <a:ext cx="5162844" cy="989281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Recap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7735C7-4586-4D5E-BA11-A0EB9C99A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702800"/>
            <a:ext cx="4716203" cy="2463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7C0DBD-D039-4E9A-A46D-C1ADB1E814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151" y="181898"/>
            <a:ext cx="2358102" cy="1231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E7FF8D-EA7C-441A-B153-9A8366D7E1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915" y="4901227"/>
            <a:ext cx="3398402" cy="17748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577948-B8E3-4052-B660-3654081E6C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9" y="4901227"/>
            <a:ext cx="2590611" cy="13529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1D3D9C-8637-422B-A2DA-3C65FB64DC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61"/>
            <a:ext cx="1242149" cy="129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554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AD3B4B5-7DA9-4A37-B617-F737388128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323" y="-919760"/>
            <a:ext cx="12302779" cy="8697517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3E3C0876-595F-435A-ACE7-686151F7A992}"/>
              </a:ext>
            </a:extLst>
          </p:cNvPr>
          <p:cNvSpPr/>
          <p:nvPr/>
        </p:nvSpPr>
        <p:spPr>
          <a:xfrm rot="639192">
            <a:off x="3203114" y="1693867"/>
            <a:ext cx="1113646" cy="430232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95AFAFB-AB02-4654-8863-68549F7582B8}"/>
              </a:ext>
            </a:extLst>
          </p:cNvPr>
          <p:cNvSpPr/>
          <p:nvPr/>
        </p:nvSpPr>
        <p:spPr>
          <a:xfrm rot="20741288">
            <a:off x="6877200" y="1224746"/>
            <a:ext cx="691862" cy="288860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DEBFEE8-D827-4B3C-9FF3-21B9A258AA14}"/>
              </a:ext>
            </a:extLst>
          </p:cNvPr>
          <p:cNvSpPr/>
          <p:nvPr/>
        </p:nvSpPr>
        <p:spPr>
          <a:xfrm rot="5400000">
            <a:off x="9659683" y="2190531"/>
            <a:ext cx="748075" cy="407842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C13E1C2-DF3F-49F6-B32A-2CE5FEB3DD64}"/>
              </a:ext>
            </a:extLst>
          </p:cNvPr>
          <p:cNvSpPr/>
          <p:nvPr/>
        </p:nvSpPr>
        <p:spPr>
          <a:xfrm rot="11466725">
            <a:off x="7615686" y="5410671"/>
            <a:ext cx="659273" cy="288860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F83AD9D-F8DA-4EDF-B3A5-7A67DA7167D2}"/>
              </a:ext>
            </a:extLst>
          </p:cNvPr>
          <p:cNvSpPr/>
          <p:nvPr/>
        </p:nvSpPr>
        <p:spPr>
          <a:xfrm rot="11988656">
            <a:off x="5106539" y="4662778"/>
            <a:ext cx="491426" cy="325784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636C7AE-52E1-4230-97FE-78C170B1A329}"/>
              </a:ext>
            </a:extLst>
          </p:cNvPr>
          <p:cNvSpPr/>
          <p:nvPr/>
        </p:nvSpPr>
        <p:spPr>
          <a:xfrm rot="12008902">
            <a:off x="3154017" y="5473664"/>
            <a:ext cx="785345" cy="381522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902F824-3839-4BC3-9A9B-6F452799510B}"/>
              </a:ext>
            </a:extLst>
          </p:cNvPr>
          <p:cNvSpPr/>
          <p:nvPr/>
        </p:nvSpPr>
        <p:spPr>
          <a:xfrm rot="17908103">
            <a:off x="5769463" y="1786193"/>
            <a:ext cx="653076" cy="364963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33C804D-9D4E-486D-BA8C-2606881E6335}"/>
              </a:ext>
            </a:extLst>
          </p:cNvPr>
          <p:cNvSpPr/>
          <p:nvPr/>
        </p:nvSpPr>
        <p:spPr>
          <a:xfrm rot="5400000">
            <a:off x="1273126" y="3236391"/>
            <a:ext cx="562707" cy="385216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DD2CCD6-0F2B-482A-87E7-58DF37905418}"/>
              </a:ext>
            </a:extLst>
          </p:cNvPr>
          <p:cNvSpPr txBox="1">
            <a:spLocks/>
          </p:cNvSpPr>
          <p:nvPr/>
        </p:nvSpPr>
        <p:spPr>
          <a:xfrm>
            <a:off x="1" y="1"/>
            <a:ext cx="3108959" cy="562707"/>
          </a:xfrm>
          <a:prstGeom prst="rect">
            <a:avLst/>
          </a:prstGeom>
          <a:solidFill>
            <a:srgbClr val="00B05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400" b="1" dirty="0">
                <a:solidFill>
                  <a:schemeClr val="bg1"/>
                </a:solidFill>
              </a:rPr>
              <a:t>How It Works</a:t>
            </a:r>
            <a:endParaRPr lang="en-US" sz="2400" b="1" baseline="-25000" dirty="0">
              <a:solidFill>
                <a:schemeClr val="bg1"/>
              </a:solidFill>
              <a:latin typeface="Calibri" panose="020F0502020204030204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1FE3674-14C3-4651-BD66-7D7B42AB00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4" y="5768335"/>
            <a:ext cx="910300" cy="94898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6523123-7818-443B-886A-2318D067A455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9A71DFF-A67C-4CC2-9339-1286745E1EED}"/>
              </a:ext>
            </a:extLst>
          </p:cNvPr>
          <p:cNvSpPr/>
          <p:nvPr/>
        </p:nvSpPr>
        <p:spPr>
          <a:xfrm rot="4074156">
            <a:off x="4171241" y="5033304"/>
            <a:ext cx="873602" cy="380615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9EB8F476-85A8-4B02-8414-F8D1365505B3}"/>
              </a:ext>
            </a:extLst>
          </p:cNvPr>
          <p:cNvSpPr/>
          <p:nvPr/>
        </p:nvSpPr>
        <p:spPr>
          <a:xfrm rot="985635">
            <a:off x="7284356" y="3548581"/>
            <a:ext cx="1176826" cy="419209"/>
          </a:xfrm>
          <a:prstGeom prst="rightArrow">
            <a:avLst>
              <a:gd name="adj1" fmla="val 59008"/>
              <a:gd name="adj2" fmla="val 50000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015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100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1" dur="100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" dur="100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100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1000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6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1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100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6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100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31" dur="100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2" dur="100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" dur="100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1000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36" dur="10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7" dur="10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8" dur="10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100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41" dur="10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2" dur="10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3" dur="10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100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46" dur="10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7" dur="10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8" dur="10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10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51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2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3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10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8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5726A9-36EB-4584-94E0-87782403432D}"/>
              </a:ext>
            </a:extLst>
          </p:cNvPr>
          <p:cNvSpPr txBox="1">
            <a:spLocks/>
          </p:cNvSpPr>
          <p:nvPr/>
        </p:nvSpPr>
        <p:spPr>
          <a:xfrm>
            <a:off x="0" y="2934359"/>
            <a:ext cx="3629465" cy="989281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Objectives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049B6A-1F9F-4451-9F68-A0A339D11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702800"/>
            <a:ext cx="4716203" cy="2463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8B7206-2073-430A-BD44-B5091651E7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151" y="181898"/>
            <a:ext cx="2358102" cy="1231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C8D959-7CC1-448D-8DDF-82C1D7A3B0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915" y="4901227"/>
            <a:ext cx="3398402" cy="17748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D57BF3-E76A-49FD-9BD7-1E95913209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9" y="4901227"/>
            <a:ext cx="2590611" cy="13529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4C557A-C23E-4CA1-8234-D6FB668FAE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61"/>
            <a:ext cx="1242149" cy="129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29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3515C-343C-42AC-B1DB-29E1CD10C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8782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500" dirty="0"/>
              <a:t>The goal of this project is to facilitate carbon trading through the use of intelligent solar panels.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21C09BB-060C-4F65-8B2B-B67DCA90B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3024553" cy="562707"/>
          </a:xfrm>
          <a:solidFill>
            <a:srgbClr val="00B050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Research Objectives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8D0B2D-5D62-4C0E-BF74-5F76422D3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725" y="230188"/>
            <a:ext cx="1242149" cy="12949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4416293-B0CE-4CC9-A7F9-78601AD1AE31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67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3515C-343C-42AC-B1DB-29E1CD10C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8295"/>
            <a:ext cx="10515600" cy="5064370"/>
          </a:xfrm>
        </p:spPr>
        <p:txBody>
          <a:bodyPr anchor="ctr">
            <a:normAutofit/>
          </a:bodyPr>
          <a:lstStyle/>
          <a:p>
            <a:pPr marL="514350" lvl="0" indent="-514350" algn="just">
              <a:buFont typeface="+mj-lt"/>
              <a:buAutoNum type="arabicPeriod"/>
            </a:pPr>
            <a:r>
              <a:rPr lang="en-US" dirty="0"/>
              <a:t>To modify an existing solar panel by adding the ability to collect data from its owners while following the sun. </a:t>
            </a:r>
          </a:p>
          <a:p>
            <a:pPr marL="514350" lvl="0" indent="-514350" algn="just">
              <a:buFont typeface="+mj-lt"/>
              <a:buAutoNum type="arabicPeriod"/>
            </a:pPr>
            <a:endParaRPr lang="en-US" dirty="0"/>
          </a:p>
          <a:p>
            <a:pPr marL="514350" lvl="0" indent="-514350" algn="just">
              <a:buFont typeface="+mj-lt"/>
              <a:buAutoNum type="arabicPeriod"/>
            </a:pPr>
            <a:r>
              <a:rPr lang="en-US" dirty="0"/>
              <a:t>To use the data collected to calculate extra carbon credits sold through the carbon market.</a:t>
            </a:r>
          </a:p>
          <a:p>
            <a:pPr marL="514350" lvl="0" indent="-514350" algn="just">
              <a:buFont typeface="+mj-lt"/>
              <a:buAutoNum type="arabicPeriod"/>
            </a:pPr>
            <a:endParaRPr lang="en-US" dirty="0"/>
          </a:p>
          <a:p>
            <a:pPr marL="514350" lvl="0" indent="-514350" algn="just">
              <a:buFont typeface="+mj-lt"/>
              <a:buAutoNum type="arabicPeriod"/>
            </a:pPr>
            <a:r>
              <a:rPr lang="en-US" dirty="0"/>
              <a:t>To facilitate financial benefit to individuals and body corporates through the sale of carbon credits.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F3B0425-0499-4CF0-96E4-3CC328FB43D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3024553" cy="562707"/>
          </a:xfrm>
          <a:prstGeom prst="rect">
            <a:avLst/>
          </a:prstGeom>
          <a:solidFill>
            <a:srgbClr val="00B050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bg1"/>
                </a:solidFill>
              </a:rPr>
              <a:t>System Objectives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C7DF2F-74B2-4C81-8163-5C7EA2BA5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2725" y="230188"/>
            <a:ext cx="1242149" cy="12949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874ED26-EFA8-45CC-B8DE-9845B0C07E32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78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8FF7C59-277A-4980-B88B-643465B6C5A2}"/>
              </a:ext>
            </a:extLst>
          </p:cNvPr>
          <p:cNvSpPr txBox="1">
            <a:spLocks/>
          </p:cNvSpPr>
          <p:nvPr/>
        </p:nvSpPr>
        <p:spPr>
          <a:xfrm>
            <a:off x="-1" y="2934359"/>
            <a:ext cx="5162844" cy="989281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Gantt Chart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7735C7-4586-4D5E-BA11-A0EB9C99A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702800"/>
            <a:ext cx="4716203" cy="2463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7C0DBD-D039-4E9A-A46D-C1ADB1E814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3151" y="181898"/>
            <a:ext cx="2358102" cy="1231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E7FF8D-EA7C-441A-B153-9A8366D7E1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915" y="4901227"/>
            <a:ext cx="3398402" cy="17748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577948-B8E3-4052-B660-3654081E6C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149" y="4901227"/>
            <a:ext cx="2590611" cy="13529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1D3D9C-8637-422B-A2DA-3C65FB64DC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161"/>
            <a:ext cx="1242149" cy="129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905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4E5EE42-3AC8-41C9-B33D-14042396F4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982889"/>
              </p:ext>
            </p:extLst>
          </p:nvPr>
        </p:nvGraphicFramePr>
        <p:xfrm>
          <a:off x="140675" y="131190"/>
          <a:ext cx="11910648" cy="6595620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674870">
                  <a:extLst>
                    <a:ext uri="{9D8B030D-6E8A-4147-A177-3AD203B41FA5}">
                      <a16:colId xmlns:a16="http://schemas.microsoft.com/office/drawing/2014/main" val="3750377244"/>
                    </a:ext>
                  </a:extLst>
                </a:gridCol>
                <a:gridCol w="2128971">
                  <a:extLst>
                    <a:ext uri="{9D8B030D-6E8A-4147-A177-3AD203B41FA5}">
                      <a16:colId xmlns:a16="http://schemas.microsoft.com/office/drawing/2014/main" val="2211842732"/>
                    </a:ext>
                  </a:extLst>
                </a:gridCol>
                <a:gridCol w="1012007">
                  <a:extLst>
                    <a:ext uri="{9D8B030D-6E8A-4147-A177-3AD203B41FA5}">
                      <a16:colId xmlns:a16="http://schemas.microsoft.com/office/drawing/2014/main" val="626354593"/>
                    </a:ext>
                  </a:extLst>
                </a:gridCol>
                <a:gridCol w="1014530">
                  <a:extLst>
                    <a:ext uri="{9D8B030D-6E8A-4147-A177-3AD203B41FA5}">
                      <a16:colId xmlns:a16="http://schemas.microsoft.com/office/drawing/2014/main" val="4188735831"/>
                    </a:ext>
                  </a:extLst>
                </a:gridCol>
                <a:gridCol w="531239">
                  <a:extLst>
                    <a:ext uri="{9D8B030D-6E8A-4147-A177-3AD203B41FA5}">
                      <a16:colId xmlns:a16="http://schemas.microsoft.com/office/drawing/2014/main" val="3022599892"/>
                    </a:ext>
                  </a:extLst>
                </a:gridCol>
                <a:gridCol w="479508">
                  <a:extLst>
                    <a:ext uri="{9D8B030D-6E8A-4147-A177-3AD203B41FA5}">
                      <a16:colId xmlns:a16="http://schemas.microsoft.com/office/drawing/2014/main" val="2219369570"/>
                    </a:ext>
                  </a:extLst>
                </a:gridCol>
                <a:gridCol w="1013269">
                  <a:extLst>
                    <a:ext uri="{9D8B030D-6E8A-4147-A177-3AD203B41FA5}">
                      <a16:colId xmlns:a16="http://schemas.microsoft.com/office/drawing/2014/main" val="120187057"/>
                    </a:ext>
                  </a:extLst>
                </a:gridCol>
                <a:gridCol w="271297">
                  <a:extLst>
                    <a:ext uri="{9D8B030D-6E8A-4147-A177-3AD203B41FA5}">
                      <a16:colId xmlns:a16="http://schemas.microsoft.com/office/drawing/2014/main" val="1835271275"/>
                    </a:ext>
                  </a:extLst>
                </a:gridCol>
                <a:gridCol w="745757">
                  <a:extLst>
                    <a:ext uri="{9D8B030D-6E8A-4147-A177-3AD203B41FA5}">
                      <a16:colId xmlns:a16="http://schemas.microsoft.com/office/drawing/2014/main" val="1382573909"/>
                    </a:ext>
                  </a:extLst>
                </a:gridCol>
                <a:gridCol w="1005700">
                  <a:extLst>
                    <a:ext uri="{9D8B030D-6E8A-4147-A177-3AD203B41FA5}">
                      <a16:colId xmlns:a16="http://schemas.microsoft.com/office/drawing/2014/main" val="1694674946"/>
                    </a:ext>
                  </a:extLst>
                </a:gridCol>
                <a:gridCol w="326822">
                  <a:extLst>
                    <a:ext uri="{9D8B030D-6E8A-4147-A177-3AD203B41FA5}">
                      <a16:colId xmlns:a16="http://schemas.microsoft.com/office/drawing/2014/main" val="2675509267"/>
                    </a:ext>
                  </a:extLst>
                </a:gridCol>
                <a:gridCol w="682661">
                  <a:extLst>
                    <a:ext uri="{9D8B030D-6E8A-4147-A177-3AD203B41FA5}">
                      <a16:colId xmlns:a16="http://schemas.microsoft.com/office/drawing/2014/main" val="3593774711"/>
                    </a:ext>
                  </a:extLst>
                </a:gridCol>
                <a:gridCol w="1014530">
                  <a:extLst>
                    <a:ext uri="{9D8B030D-6E8A-4147-A177-3AD203B41FA5}">
                      <a16:colId xmlns:a16="http://schemas.microsoft.com/office/drawing/2014/main" val="2175394908"/>
                    </a:ext>
                  </a:extLst>
                </a:gridCol>
                <a:gridCol w="1009487">
                  <a:extLst>
                    <a:ext uri="{9D8B030D-6E8A-4147-A177-3AD203B41FA5}">
                      <a16:colId xmlns:a16="http://schemas.microsoft.com/office/drawing/2014/main" val="1795552426"/>
                    </a:ext>
                  </a:extLst>
                </a:gridCol>
              </a:tblGrid>
              <a:tr h="487216">
                <a:tc>
                  <a:txBody>
                    <a:bodyPr/>
                    <a:lstStyle/>
                    <a:p>
                      <a:pPr marL="0" marR="88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ID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Task Name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2921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Feb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Mar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651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Apr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May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June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4765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Jul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Aug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Sept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Oct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018358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Research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34661375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2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Planning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92164308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Testing of Alternatives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2794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9617581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4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Choice Implementation plan and Design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</a:p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89861729"/>
                  </a:ext>
                </a:extLst>
              </a:tr>
              <a:tr h="555784">
                <a:tc>
                  <a:txBody>
                    <a:bodyPr/>
                    <a:lstStyle/>
                    <a:p>
                      <a:pPr marL="0" marR="46990" indent="-635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5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Assembling of Hardware Components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06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94743680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-635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6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Testing of Hardware components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-635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54868751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7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Software components design and testing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41447402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469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8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Integrating Hardware and Software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42470375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88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9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 Overall Testing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46191455"/>
                  </a:ext>
                </a:extLst>
              </a:tr>
              <a:tr h="555204">
                <a:tc>
                  <a:txBody>
                    <a:bodyPr/>
                    <a:lstStyle/>
                    <a:p>
                      <a:pPr marL="0" marR="88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10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 Review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 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69250622"/>
                  </a:ext>
                </a:extLst>
              </a:tr>
              <a:tr h="555784">
                <a:tc>
                  <a:txBody>
                    <a:bodyPr/>
                    <a:lstStyle/>
                    <a:p>
                      <a:pPr marL="0" marR="889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11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15875" marR="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Documentation</a:t>
                      </a:r>
                      <a:endParaRPr lang="en-US" sz="14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06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143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gridSpan="2"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10795" indent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96709811"/>
                  </a:ext>
                </a:extLst>
              </a:tr>
            </a:tbl>
          </a:graphicData>
        </a:graphic>
      </p:graphicFrame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9DC730E-DF8C-45E4-A64D-379C6616E227}"/>
              </a:ext>
            </a:extLst>
          </p:cNvPr>
          <p:cNvSpPr/>
          <p:nvPr/>
        </p:nvSpPr>
        <p:spPr>
          <a:xfrm>
            <a:off x="2954214" y="773723"/>
            <a:ext cx="3010487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094CD63-9D41-4461-B72B-5F7518CB6F74}"/>
              </a:ext>
            </a:extLst>
          </p:cNvPr>
          <p:cNvSpPr/>
          <p:nvPr/>
        </p:nvSpPr>
        <p:spPr>
          <a:xfrm>
            <a:off x="2954214" y="1305951"/>
            <a:ext cx="2039818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A888734-09EE-4C2C-A75B-FC02B689D054}"/>
              </a:ext>
            </a:extLst>
          </p:cNvPr>
          <p:cNvSpPr/>
          <p:nvPr/>
        </p:nvSpPr>
        <p:spPr>
          <a:xfrm>
            <a:off x="4972929" y="1894451"/>
            <a:ext cx="541608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473A8F3-13C7-4882-8E8B-71C5819233AD}"/>
              </a:ext>
            </a:extLst>
          </p:cNvPr>
          <p:cNvSpPr/>
          <p:nvPr/>
        </p:nvSpPr>
        <p:spPr>
          <a:xfrm>
            <a:off x="5486401" y="2454815"/>
            <a:ext cx="478300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0A7F369-0F73-40F7-8F3E-637142A183CD}"/>
              </a:ext>
            </a:extLst>
          </p:cNvPr>
          <p:cNvSpPr/>
          <p:nvPr/>
        </p:nvSpPr>
        <p:spPr>
          <a:xfrm>
            <a:off x="5964699" y="3015179"/>
            <a:ext cx="1026943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F219F4F-E918-40AA-90A9-9BE4AEB27DDF}"/>
              </a:ext>
            </a:extLst>
          </p:cNvPr>
          <p:cNvSpPr/>
          <p:nvPr/>
        </p:nvSpPr>
        <p:spPr>
          <a:xfrm>
            <a:off x="6991643" y="3580229"/>
            <a:ext cx="253220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81C08D0-0C93-4DE0-ADFC-7199BD29F8F5}"/>
              </a:ext>
            </a:extLst>
          </p:cNvPr>
          <p:cNvSpPr/>
          <p:nvPr/>
        </p:nvSpPr>
        <p:spPr>
          <a:xfrm>
            <a:off x="7244862" y="4145280"/>
            <a:ext cx="2801181" cy="187559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B841FB3-A7EC-4338-B769-92E2228B0246}"/>
              </a:ext>
            </a:extLst>
          </p:cNvPr>
          <p:cNvSpPr/>
          <p:nvPr/>
        </p:nvSpPr>
        <p:spPr>
          <a:xfrm>
            <a:off x="9003323" y="4710329"/>
            <a:ext cx="1042720" cy="187559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81192AD-5638-4B3C-885B-8415EAB76E00}"/>
              </a:ext>
            </a:extLst>
          </p:cNvPr>
          <p:cNvSpPr/>
          <p:nvPr/>
        </p:nvSpPr>
        <p:spPr>
          <a:xfrm>
            <a:off x="9340948" y="5230828"/>
            <a:ext cx="2710376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E58878E-FFC8-4AE7-B50A-DF6AEC2CC086}"/>
              </a:ext>
            </a:extLst>
          </p:cNvPr>
          <p:cNvSpPr/>
          <p:nvPr/>
        </p:nvSpPr>
        <p:spPr>
          <a:xfrm>
            <a:off x="11029070" y="5767804"/>
            <a:ext cx="1022253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86720A8-E56B-49C9-A397-E119FAE3278A}"/>
              </a:ext>
            </a:extLst>
          </p:cNvPr>
          <p:cNvSpPr/>
          <p:nvPr/>
        </p:nvSpPr>
        <p:spPr>
          <a:xfrm>
            <a:off x="2954214" y="6339832"/>
            <a:ext cx="9097109" cy="211015"/>
          </a:xfrm>
          <a:prstGeom prst="round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00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8" accel="8000" decel="9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F523-A16C-44EB-BD9D-0C6737C104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2710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Use of Intelligent Solar Panels to Facilitate Carbon Trading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BA0B35-815F-4663-BC56-A6DBCAD28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01572"/>
            <a:ext cx="9144000" cy="1655762"/>
          </a:xfrm>
        </p:spPr>
        <p:txBody>
          <a:bodyPr/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The End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8EFB0D-546E-493B-A279-A544153A7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814" y="601853"/>
            <a:ext cx="1744372" cy="19105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32F5BF-3043-44D4-B9BD-FFC9531DE55D}"/>
              </a:ext>
            </a:extLst>
          </p:cNvPr>
          <p:cNvSpPr/>
          <p:nvPr/>
        </p:nvSpPr>
        <p:spPr>
          <a:xfrm>
            <a:off x="0" y="0"/>
            <a:ext cx="956603" cy="309489"/>
          </a:xfrm>
          <a:prstGeom prst="rect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A14A95-E55C-4EF9-ADEA-43FBEAA11F70}"/>
              </a:ext>
            </a:extLst>
          </p:cNvPr>
          <p:cNvSpPr/>
          <p:nvPr/>
        </p:nvSpPr>
        <p:spPr>
          <a:xfrm>
            <a:off x="11235397" y="6562579"/>
            <a:ext cx="956603" cy="30948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20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232</Words>
  <Application>Microsoft Office PowerPoint</Application>
  <PresentationFormat>Widescreen</PresentationFormat>
  <Paragraphs>156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1_Office Theme</vt:lpstr>
      <vt:lpstr>Use of Intelligent Solar Panels to Facilitate Carbon Trading </vt:lpstr>
      <vt:lpstr>PowerPoint Presentation</vt:lpstr>
      <vt:lpstr>PowerPoint Presentation</vt:lpstr>
      <vt:lpstr>PowerPoint Presentation</vt:lpstr>
      <vt:lpstr>Research Objectives</vt:lpstr>
      <vt:lpstr>PowerPoint Presentation</vt:lpstr>
      <vt:lpstr>PowerPoint Presentation</vt:lpstr>
      <vt:lpstr>PowerPoint Presentation</vt:lpstr>
      <vt:lpstr>Use of Intelligent Solar Panels to Facilitate Carbon Trading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 of Intelligent Solar Panels to Facilitate Carbon Trading</dc:title>
  <dc:creator>Alvin Gichira Kaburu</dc:creator>
  <cp:lastModifiedBy>Alvin Gichira Kaburu</cp:lastModifiedBy>
  <cp:revision>36</cp:revision>
  <dcterms:created xsi:type="dcterms:W3CDTF">2018-05-26T22:22:14Z</dcterms:created>
  <dcterms:modified xsi:type="dcterms:W3CDTF">2018-08-16T20:44:36Z</dcterms:modified>
</cp:coreProperties>
</file>

<file path=docProps/thumbnail.jpeg>
</file>